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2292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21.12.2020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21.12.2020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21.12.2020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21.12.2020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21.12.2020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21.12.2020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57000"/>
            <a:lum/>
          </a:blip>
          <a:srcRect/>
          <a:stretch>
            <a:fillRect l="-50000" r="-5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540B31-4219-4670-8F41-6199AE27419F}" type="datetimeFigureOut">
              <a:rPr lang="ru-RU" smtClean="0"/>
              <a:pPr/>
              <a:t>21.12.2020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404664" y="323528"/>
            <a:ext cx="6120680" cy="100811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Муниципальное автономное дошкольное образовательное учреждение «Детский сад № 398 комбинированного вида» </a:t>
            </a:r>
            <a:endParaRPr kumimoji="0" lang="ru-RU" b="0" i="0" u="none" strike="noStrike" cap="none" normalizeH="0" baseline="0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Советского района г. Казани</a:t>
            </a:r>
            <a:endParaRPr kumimoji="0" lang="ru-RU" b="0" i="0" u="none" strike="noStrike" cap="none" normalizeH="0" baseline="0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76672" y="2123728"/>
            <a:ext cx="6048672" cy="187220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АНГЛИЙСКИЙ ЯЗЫК</a:t>
            </a:r>
            <a:endParaRPr lang="ru-RU" sz="4400" dirty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76672" y="5148064"/>
            <a:ext cx="6120680" cy="374441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Программа рассчитана на возраст с 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 7 лет и</a:t>
            </a:r>
          </a:p>
          <a:p>
            <a:pPr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предусматривает время проведения с сентября по май.</a:t>
            </a:r>
          </a:p>
          <a:p>
            <a:pPr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Занятия проводятся два раза в неделю</a:t>
            </a:r>
          </a:p>
          <a:p>
            <a:pPr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Продолжительность: 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средняя группа – 20 минут; старшая </a:t>
            </a:r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группа – 25 минут;</a:t>
            </a:r>
          </a:p>
          <a:p>
            <a:pPr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подготовительная группа – до 30 минут.</a:t>
            </a:r>
          </a:p>
          <a:p>
            <a:pPr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Программа рассчитана на 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64 </a:t>
            </a:r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занятия в каждой 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возрастной группе.</a:t>
            </a:r>
            <a:endParaRPr lang="ru-RU" sz="2000" dirty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322_3227003_kids_school_clipart_png_downloa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97139">
            <a:off x="4065081" y="3289535"/>
            <a:ext cx="2736304" cy="219998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836712" y="395536"/>
            <a:ext cx="5472608" cy="144016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ПЕДАГОГИ</a:t>
            </a:r>
            <a:endParaRPr lang="ru-RU" sz="440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348880" y="2123728"/>
            <a:ext cx="4248472" cy="165618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dirty="0" err="1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Залялиева</a:t>
            </a:r>
            <a:r>
              <a:rPr lang="ru-RU" sz="22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200" dirty="0" err="1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Лейсан</a:t>
            </a:r>
            <a:r>
              <a:rPr lang="ru-RU" sz="22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Фирдинантовна</a:t>
            </a:r>
            <a:endParaRPr lang="ru-RU" sz="2200" dirty="0" smtClean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2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Воспитатель</a:t>
            </a:r>
          </a:p>
          <a:p>
            <a:pPr algn="ctr"/>
            <a:r>
              <a:rPr lang="ru-RU" sz="22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Высшая квалификационная категория</a:t>
            </a:r>
            <a:endParaRPr lang="ru-RU" sz="2200" dirty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2" descr="https://edu.tatar.ru/upload/anketas/3901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51720"/>
            <a:ext cx="2780928" cy="37113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Скругленный прямоугольник 6"/>
          <p:cNvSpPr/>
          <p:nvPr/>
        </p:nvSpPr>
        <p:spPr>
          <a:xfrm>
            <a:off x="260648" y="5868144"/>
            <a:ext cx="4248472" cy="18002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dirty="0" err="1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Ишмухамедова</a:t>
            </a:r>
            <a:r>
              <a:rPr lang="ru-RU" sz="22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200" dirty="0" err="1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Ралия</a:t>
            </a:r>
            <a:r>
              <a:rPr lang="ru-RU" sz="22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Ренатовна</a:t>
            </a:r>
            <a:r>
              <a:rPr lang="ru-RU" sz="22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2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Воспитатель</a:t>
            </a:r>
          </a:p>
          <a:p>
            <a:pPr algn="ctr"/>
            <a:r>
              <a:rPr lang="ru-RU" sz="22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Первая квалификационная категория</a:t>
            </a:r>
            <a:endParaRPr lang="ru-RU" sz="2200" dirty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40" name="Picture 4" descr="https://edu.tatar.ru/upload/anketas/57909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9080" y="4572000"/>
            <a:ext cx="2708920" cy="39604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404664" y="323528"/>
            <a:ext cx="6048672" cy="136815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4400" b="0" i="0" u="none" strike="noStrike" cap="none" normalizeH="0" baseline="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Цели и задачи программы </a:t>
            </a:r>
            <a:endParaRPr kumimoji="0" lang="ru-RU" sz="4400" b="0" i="0" u="none" strike="noStrike" cap="none" normalizeH="0" baseline="0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60648" y="2123728"/>
            <a:ext cx="6192688" cy="223224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000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20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программа </a:t>
            </a:r>
            <a:r>
              <a:rPr lang="ru-RU" sz="2000" dirty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направлена на воспитание интереса овладения иностранным языком, формирование гармоничной личности, развитие психических процессов, познавательных и языковых способностей, способствует развитию активной и пассивной речи, правильному звукопроизношению на осознанном уровне. 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60648" y="4860032"/>
            <a:ext cx="6336704" cy="396044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endParaRPr lang="ru-RU" sz="2000" dirty="0" smtClean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2000" dirty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sz="2000" b="1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Вводить </a:t>
            </a:r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разговорную речь основные речевые конструкции и на их</a:t>
            </a:r>
            <a:b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основе учить самостоятельному построению несложных 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фраз;</a:t>
            </a:r>
            <a:endParaRPr lang="ru-RU" sz="2000" dirty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Обогащать языковой словарь ребенка словами об окружающем 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мире;</a:t>
            </a:r>
            <a:endParaRPr lang="ru-RU" sz="2000" dirty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Формировать первичные навыки диалогической и монологической речи на английском языке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Побуждать детей к общению с педагогом и друг с другом на</a:t>
            </a:r>
            <a:b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английском языке.</a:t>
            </a:r>
          </a:p>
          <a:p>
            <a:pPr lvl="0"/>
            <a:endParaRPr lang="ru-RU" dirty="0" smtClean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</a:endParaRPr>
          </a:p>
          <a:p>
            <a:pPr lvl="0"/>
            <a:endParaRPr lang="ru-RU" dirty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3212976" y="4427984"/>
            <a:ext cx="576064" cy="360040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692696" y="323528"/>
            <a:ext cx="5544616" cy="136815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Ожидаемые результаты</a:t>
            </a:r>
            <a:endParaRPr lang="ru-RU" sz="440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260648" y="1907705"/>
            <a:ext cx="6336704" cy="691276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32500" lnSpcReduction="20000"/>
          </a:bodyPr>
          <a:lstStyle/>
          <a:p>
            <a:pPr algn="just">
              <a:buNone/>
            </a:pPr>
            <a:r>
              <a:rPr lang="ru-RU" sz="5400" dirty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итоге реализации программы могут быть отмечены следующие целевые ориентиры развития детей:</a:t>
            </a:r>
          </a:p>
          <a:p>
            <a:pPr algn="just">
              <a:buNone/>
            </a:pPr>
            <a:r>
              <a:rPr lang="ru-RU" sz="5400" dirty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Может активно и адекватно использовать имеющийся словарный запас: минимум 120 лексических единиц в речевых образцах и 20 в рифмовках, стихах, песнях;</a:t>
            </a:r>
          </a:p>
          <a:p>
            <a:pPr algn="just">
              <a:buNone/>
            </a:pPr>
            <a:r>
              <a:rPr lang="ru-RU" sz="5400" dirty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Умеет в повседневной жизни пользоваться грамматическими конструкциями (речевые образцы (выражения)): Я… (имя); Мне (возраст); Я вижу… ; Я умею… ; Я люблю… ; Я имею… ;</a:t>
            </a:r>
          </a:p>
          <a:p>
            <a:pPr algn="just">
              <a:buNone/>
            </a:pPr>
            <a:r>
              <a:rPr lang="ru-RU" sz="5400" dirty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Фонетически грамотно произносит звуки, отличные от русских;</a:t>
            </a:r>
          </a:p>
          <a:p>
            <a:pPr algn="just">
              <a:buNone/>
            </a:pPr>
            <a:r>
              <a:rPr lang="ru-RU" sz="5400" dirty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Умеет внимательно слушать речь педагога, перевод ее, опираясь на ключевые слова;</a:t>
            </a:r>
          </a:p>
          <a:p>
            <a:pPr algn="just">
              <a:buNone/>
            </a:pPr>
            <a:r>
              <a:rPr lang="ru-RU" sz="5400" dirty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Может разыгрывать небольшие сценки на английском   языке с использованием игрушек;</a:t>
            </a:r>
          </a:p>
          <a:p>
            <a:pPr algn="just">
              <a:buNone/>
            </a:pPr>
            <a:r>
              <a:rPr lang="ru-RU" sz="5400" dirty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Знает к концу обучения английский алфавит (узнавать буквы);</a:t>
            </a:r>
          </a:p>
          <a:p>
            <a:pPr algn="just">
              <a:buNone/>
            </a:pPr>
            <a:r>
              <a:rPr lang="ru-RU" sz="5400" dirty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Рассказывает стихотворения по отдельным темам программы;</a:t>
            </a:r>
          </a:p>
          <a:p>
            <a:pPr algn="just">
              <a:buNone/>
            </a:pPr>
            <a:r>
              <a:rPr lang="ru-RU" sz="5400" dirty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Переводит слова с русского языка на английский и наоборот;</a:t>
            </a:r>
          </a:p>
          <a:p>
            <a:pPr algn="just">
              <a:buNone/>
            </a:pPr>
            <a:r>
              <a:rPr lang="ru-RU" sz="5400" dirty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Показывает картинку с названным словом, называет, что или кто изображен на картинке;</a:t>
            </a:r>
          </a:p>
          <a:p>
            <a:pPr algn="just">
              <a:buNone/>
            </a:pPr>
            <a:r>
              <a:rPr lang="ru-RU" sz="5400" dirty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Правильно использует слова и выражения в монологической речи и в игровой деятельности;</a:t>
            </a:r>
          </a:p>
          <a:p>
            <a:pPr algn="just">
              <a:buNone/>
            </a:pPr>
            <a:r>
              <a:rPr lang="ru-RU" sz="5400" dirty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Задает и отвечает на вопросы разделов тем программы;</a:t>
            </a:r>
          </a:p>
          <a:p>
            <a:pPr algn="just">
              <a:buNone/>
            </a:pPr>
            <a:r>
              <a:rPr lang="ru-RU" sz="5400" dirty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Строит монологические высказывания;</a:t>
            </a:r>
          </a:p>
          <a:p>
            <a:pPr algn="just">
              <a:buNone/>
            </a:pPr>
            <a:r>
              <a:rPr lang="ru-RU" sz="5400" dirty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Участвует в составлении диалогов;</a:t>
            </a:r>
          </a:p>
          <a:p>
            <a:pPr algn="just">
              <a:buNone/>
            </a:pPr>
            <a:r>
              <a:rPr lang="ru-RU" sz="5400" dirty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Использует в  деятельности считалочки, рифмовки.</a:t>
            </a:r>
          </a:p>
          <a:p>
            <a:endParaRPr lang="ru-RU" dirty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335</Words>
  <Application>Microsoft Office PowerPoint</Application>
  <PresentationFormat>Экран (4:3)</PresentationFormat>
  <Paragraphs>42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7 группа</dc:creator>
  <cp:lastModifiedBy>7 группа</cp:lastModifiedBy>
  <cp:revision>9</cp:revision>
  <dcterms:created xsi:type="dcterms:W3CDTF">2020-12-21T08:09:28Z</dcterms:created>
  <dcterms:modified xsi:type="dcterms:W3CDTF">2020-12-21T13:26:19Z</dcterms:modified>
</cp:coreProperties>
</file>